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8"/>
  </p:notesMasterIdLst>
  <p:sldIdLst>
    <p:sldId id="315" r:id="rId3"/>
    <p:sldId id="314" r:id="rId4"/>
    <p:sldId id="256" r:id="rId5"/>
    <p:sldId id="316" r:id="rId6"/>
    <p:sldId id="317" r:id="rId7"/>
    <p:sldId id="302" r:id="rId8"/>
    <p:sldId id="303" r:id="rId9"/>
    <p:sldId id="318" r:id="rId10"/>
    <p:sldId id="312" r:id="rId11"/>
    <p:sldId id="257" r:id="rId12"/>
    <p:sldId id="258" r:id="rId13"/>
    <p:sldId id="287" r:id="rId14"/>
    <p:sldId id="294" r:id="rId15"/>
    <p:sldId id="322" r:id="rId16"/>
    <p:sldId id="323" r:id="rId17"/>
    <p:sldId id="324" r:id="rId18"/>
    <p:sldId id="325" r:id="rId19"/>
    <p:sldId id="326" r:id="rId20"/>
    <p:sldId id="284" r:id="rId21"/>
    <p:sldId id="285" r:id="rId22"/>
    <p:sldId id="286" r:id="rId23"/>
    <p:sldId id="296" r:id="rId24"/>
    <p:sldId id="307" r:id="rId25"/>
    <p:sldId id="309" r:id="rId26"/>
    <p:sldId id="297" r:id="rId27"/>
    <p:sldId id="268" r:id="rId28"/>
    <p:sldId id="270" r:id="rId29"/>
    <p:sldId id="269" r:id="rId30"/>
    <p:sldId id="271" r:id="rId31"/>
    <p:sldId id="310" r:id="rId32"/>
    <p:sldId id="311" r:id="rId33"/>
    <p:sldId id="298" r:id="rId34"/>
    <p:sldId id="306" r:id="rId35"/>
    <p:sldId id="308" r:id="rId36"/>
    <p:sldId id="321" r:id="rId3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5990D-D45D-4D60-9602-86C445F17743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949D8-838F-477A-BCE8-658734536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Lester Yuan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t just agriculture-other anthropogenic sources also important</a:t>
            </a:r>
          </a:p>
          <a:p>
            <a:r>
              <a:rPr lang="en-US" baseline="0" dirty="0"/>
              <a:t>Blooms are part of the story- Toxicity also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949D8-838F-477A-BCE8-658734536D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omized evergreen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backgrounds_349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757238" y="6224588"/>
            <a:ext cx="56435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 </a:t>
            </a:r>
          </a:p>
        </p:txBody>
      </p:sp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2914650" y="3481388"/>
            <a:ext cx="6334125" cy="1371600"/>
          </a:xfrm>
          <a:prstGeom prst="rect">
            <a:avLst/>
          </a:prstGeom>
          <a:solidFill>
            <a:srgbClr val="0067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F6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 userDrawn="1"/>
        </p:nvSpPr>
        <p:spPr bwMode="auto">
          <a:xfrm>
            <a:off x="3124200" y="3657600"/>
            <a:ext cx="4724400" cy="963613"/>
          </a:xfrm>
          <a:prstGeom prst="rect">
            <a:avLst/>
          </a:prstGeom>
          <a:solidFill>
            <a:srgbClr val="FFEA88"/>
          </a:solidFill>
          <a:ln w="9525">
            <a:solidFill>
              <a:srgbClr val="FFEA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9728" tIns="109728" rIns="109728" bIns="10972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/>
              <a:t>Photo image area measures 1.5” H x 7” and can be masked by a collage strip of one, two or three images.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The photo image area is located 3.19” from left and 3.81” from top of page. </a:t>
            </a:r>
          </a:p>
          <a:p>
            <a:pPr>
              <a:spcBef>
                <a:spcPct val="50000"/>
              </a:spcBef>
              <a:defRPr/>
            </a:pPr>
            <a:r>
              <a:rPr lang="en-US" sz="800"/>
              <a:t>Each image used in collage should be reduced or cropped to a maximum of 1.5” high, stroked with a 1.5 pt white frame and positioned edge-to-edge with accompanying images.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4650" y="1498600"/>
            <a:ext cx="5713413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anose="02020603050405020304" pitchFamily="18" charset="0"/>
              <a:buNone/>
              <a:defRPr sz="1400" i="1">
                <a:solidFill>
                  <a:srgbClr val="00673E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629400" y="6224588"/>
            <a:ext cx="19050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8E82B3-E6BD-42E1-B6EC-294D7530A064}" type="datetime1">
              <a:rPr lang="en-US"/>
              <a:pPr>
                <a:defRPr/>
              </a:pPr>
              <a:t>7/31/2017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438C6-1BE1-41FE-996F-1F0E1E65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7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32FF0-F204-41B9-9612-B675B52DA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5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D3327-C52F-4679-A4C5-71B0CEB5E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27B5-66B0-4A17-9C62-BCF89E252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2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72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165350"/>
            <a:ext cx="3810000" cy="377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5A207-CF20-414A-BC84-F85ED01F0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660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868F9-6FD5-45E6-9B16-C1D74CE50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25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7AF4A-75CB-4425-BF75-1C1BECC73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05A30-FEBC-4BB0-AFEE-B2601559B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88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9AE64-4D20-4A94-BAA9-670442335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1042-CE1C-40BD-B8DA-2BAFA8358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25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B920-5BC2-4A85-9A39-F7E04F6A4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14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538" y="1708150"/>
            <a:ext cx="1943100" cy="4235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7238" y="1708150"/>
            <a:ext cx="5676900" cy="4235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25B7-2C6D-483F-B8DD-BD62BCF09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64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38" y="1708150"/>
            <a:ext cx="7772400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7238" y="2165350"/>
            <a:ext cx="7772400" cy="377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2A302-475D-473A-9910-D3BC264B2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84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57238" y="1708150"/>
            <a:ext cx="7772400" cy="42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69E5-203A-4B8B-BF7F-DECAE81E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0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0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E1-7479-45E6-9EEF-1E88894EC03F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6131-82E1-4586-A572-BA0895C4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backgrounds_349d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1708150"/>
            <a:ext cx="7772400" cy="304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Cyanobacteria and their toxins, an emerging public health threat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2165350"/>
            <a:ext cx="7772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245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673E"/>
                </a:solidFill>
              </a:defRPr>
            </a:lvl1pPr>
          </a:lstStyle>
          <a:p>
            <a:pPr>
              <a:defRPr/>
            </a:pPr>
            <a:fld id="{01DB69FF-1361-402E-B16A-14C85BCE58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7238" y="6219825"/>
            <a:ext cx="56435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900" b="1">
                <a:solidFill>
                  <a:srgbClr val="00673E"/>
                </a:solidFill>
              </a:rPr>
              <a:t>Office of Research and Development</a:t>
            </a:r>
          </a:p>
          <a:p>
            <a:pPr>
              <a:lnSpc>
                <a:spcPct val="90000"/>
              </a:lnSpc>
              <a:defRPr/>
            </a:pPr>
            <a:r>
              <a:rPr lang="en-US" sz="900">
                <a:solidFill>
                  <a:srgbClr val="00673E"/>
                </a:solidFill>
              </a:rPr>
              <a:t>National Health and Environmental Effects Research Laboratory, Environmental Public Health Division</a:t>
            </a:r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-109538" y="6224588"/>
            <a:ext cx="795338" cy="228600"/>
          </a:xfrm>
          <a:prstGeom prst="rect">
            <a:avLst/>
          </a:prstGeom>
          <a:solidFill>
            <a:srgbClr val="006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673E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1100" b="1" kern="12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1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00673E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17462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68275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SzPct val="90000"/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16986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17625" indent="-176213" algn="l" rtl="0" eaLnBrk="0" fontAlgn="base" hangingPunct="0">
        <a:spcBef>
          <a:spcPct val="20000"/>
        </a:spcBef>
        <a:spcAft>
          <a:spcPct val="0"/>
        </a:spcAft>
        <a:buClr>
          <a:srgbClr val="00673E"/>
        </a:buClr>
        <a:buChar char="»"/>
        <a:defRPr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ilstead.bryan@epa.go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chla</a:t>
            </a:r>
            <a:r>
              <a:rPr lang="en-US" dirty="0"/>
              <a:t> and </a:t>
            </a:r>
            <a:r>
              <a:rPr lang="en-US" dirty="0" err="1"/>
              <a:t>cyanoabund</a:t>
            </a:r>
            <a:r>
              <a:rPr lang="en-US" dirty="0"/>
              <a:t> </a:t>
            </a:r>
            <a:r>
              <a:rPr lang="en-US" dirty="0" err="1"/>
              <a:t>biplots</a:t>
            </a:r>
            <a:r>
              <a:rPr lang="en-US" dirty="0"/>
              <a:t> without </a:t>
            </a:r>
            <a:r>
              <a:rPr lang="en-US" dirty="0" err="1"/>
              <a:t>lmh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24459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identifiable phytoplankton community types across the coterminous United States?</a:t>
            </a:r>
          </a:p>
          <a:p>
            <a:r>
              <a:rPr lang="en-US" dirty="0"/>
              <a:t>Is </a:t>
            </a:r>
            <a:r>
              <a:rPr lang="en-US" dirty="0" err="1"/>
              <a:t>cyanotoxin</a:t>
            </a:r>
            <a:r>
              <a:rPr lang="en-US" dirty="0"/>
              <a:t> detectability related to phytoplankton community type?</a:t>
            </a:r>
          </a:p>
          <a:p>
            <a:r>
              <a:rPr lang="en-US" dirty="0"/>
              <a:t>What are the environmental or biotic determinants of community type?</a:t>
            </a:r>
          </a:p>
        </p:txBody>
      </p:sp>
    </p:spTree>
    <p:extLst>
      <p:ext uri="{BB962C8B-B14F-4D97-AF65-F5344CB8AC3E}">
        <p14:creationId xmlns:p14="http://schemas.microsoft.com/office/powerpoint/2010/main" val="61314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878" y="1040380"/>
            <a:ext cx="3206504" cy="77577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86" y="2943360"/>
            <a:ext cx="7886700" cy="3173645"/>
          </a:xfrm>
        </p:spPr>
        <p:txBody>
          <a:bodyPr>
            <a:normAutofit/>
          </a:bodyPr>
          <a:lstStyle/>
          <a:p>
            <a:r>
              <a:rPr lang="en-US" dirty="0"/>
              <a:t>Data from the 2007 National Lake Assessment.</a:t>
            </a:r>
          </a:p>
          <a:p>
            <a:r>
              <a:rPr lang="en-US" dirty="0"/>
              <a:t>1148 lakes with complete physical, chemical and biological data selected for analysis.</a:t>
            </a:r>
          </a:p>
          <a:p>
            <a:r>
              <a:rPr lang="en-US" dirty="0"/>
              <a:t>Phytoplankton identified to genus and enumerated</a:t>
            </a:r>
          </a:p>
          <a:p>
            <a:r>
              <a:rPr lang="en-US" dirty="0"/>
              <a:t>Total sample </a:t>
            </a:r>
            <a:r>
              <a:rPr lang="en-US" dirty="0" err="1"/>
              <a:t>cyanotoxin</a:t>
            </a:r>
            <a:r>
              <a:rPr lang="en-US" dirty="0"/>
              <a:t> (</a:t>
            </a:r>
            <a:r>
              <a:rPr lang="en-US" dirty="0" err="1"/>
              <a:t>microcystin</a:t>
            </a:r>
            <a:r>
              <a:rPr lang="en-US" dirty="0"/>
              <a:t>, </a:t>
            </a:r>
            <a:r>
              <a:rPr lang="en-US" dirty="0" err="1"/>
              <a:t>saxitoxin</a:t>
            </a:r>
            <a:r>
              <a:rPr lang="en-US" dirty="0"/>
              <a:t>, </a:t>
            </a:r>
            <a:r>
              <a:rPr lang="en-US" dirty="0" err="1"/>
              <a:t>cylindrospermopsin</a:t>
            </a:r>
            <a:r>
              <a:rPr lang="en-US" dirty="0"/>
              <a:t>) concentrations measured by ELISA </a:t>
            </a:r>
            <a:r>
              <a:rPr lang="en-US" sz="1600" dirty="0"/>
              <a:t>(</a:t>
            </a:r>
            <a:r>
              <a:rPr lang="en-US" sz="1600" dirty="0" err="1"/>
              <a:t>Loftin</a:t>
            </a:r>
            <a:r>
              <a:rPr lang="en-US" sz="1600" dirty="0"/>
              <a:t> et al 2015 http://dx.doi.org/10.3133/ds929)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51" t="9651" r="23160" b="38370"/>
          <a:stretch/>
        </p:blipFill>
        <p:spPr>
          <a:xfrm>
            <a:off x="368423" y="141007"/>
            <a:ext cx="4909351" cy="257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2318" y="141007"/>
            <a:ext cx="4434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https://www.epa.gov/national-aquatic-resource-surveys/nla</a:t>
            </a:r>
          </a:p>
        </p:txBody>
      </p:sp>
    </p:spTree>
    <p:extLst>
      <p:ext uri="{BB962C8B-B14F-4D97-AF65-F5344CB8AC3E}">
        <p14:creationId xmlns:p14="http://schemas.microsoft.com/office/powerpoint/2010/main" val="163019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6955"/>
          <a:stretch/>
        </p:blipFill>
        <p:spPr>
          <a:xfrm>
            <a:off x="1089784" y="913700"/>
            <a:ext cx="7626377" cy="5919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Sites</a:t>
            </a:r>
          </a:p>
        </p:txBody>
      </p:sp>
    </p:spTree>
    <p:extLst>
      <p:ext uri="{BB962C8B-B14F-4D97-AF65-F5344CB8AC3E}">
        <p14:creationId xmlns:p14="http://schemas.microsoft.com/office/powerpoint/2010/main" val="346501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777"/>
          </a:xfrm>
        </p:spPr>
        <p:txBody>
          <a:bodyPr/>
          <a:lstStyle/>
          <a:p>
            <a:r>
              <a:rPr lang="en-US" dirty="0"/>
              <a:t>Methods -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903"/>
            <a:ext cx="7886700" cy="5036060"/>
          </a:xfrm>
        </p:spPr>
        <p:txBody>
          <a:bodyPr>
            <a:normAutofit/>
          </a:bodyPr>
          <a:lstStyle/>
          <a:p>
            <a:r>
              <a:rPr lang="en-US" dirty="0"/>
              <a:t>Genus level phytoplankton abundances analyzed by non-metric multidimensional scaling (NMDS)with R and </a:t>
            </a:r>
            <a:r>
              <a:rPr lang="en-US" dirty="0" err="1"/>
              <a:t>metaMDS</a:t>
            </a:r>
            <a:r>
              <a:rPr lang="en-US" dirty="0"/>
              <a:t> procedure in the Vegan Package </a:t>
            </a:r>
          </a:p>
          <a:p>
            <a:r>
              <a:rPr lang="en-US" dirty="0"/>
              <a:t>Cluster analysis used to define lake groupings with </a:t>
            </a:r>
            <a:r>
              <a:rPr lang="en-US" dirty="0" err="1"/>
              <a:t>vegdist</a:t>
            </a:r>
            <a:r>
              <a:rPr lang="en-US" dirty="0"/>
              <a:t> procedure (vegan) and </a:t>
            </a:r>
            <a:r>
              <a:rPr lang="en-US" dirty="0" err="1"/>
              <a:t>hclust</a:t>
            </a:r>
            <a:r>
              <a:rPr lang="en-US" dirty="0"/>
              <a:t> (stats)</a:t>
            </a:r>
          </a:p>
          <a:p>
            <a:r>
              <a:rPr lang="en-US" dirty="0"/>
              <a:t>Indicator species analysis the </a:t>
            </a:r>
            <a:r>
              <a:rPr lang="en-US" dirty="0" err="1"/>
              <a:t>indval</a:t>
            </a:r>
            <a:r>
              <a:rPr lang="en-US" dirty="0"/>
              <a:t> procedure (</a:t>
            </a:r>
            <a:r>
              <a:rPr lang="en-US" dirty="0" err="1"/>
              <a:t>labdsv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974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77"/>
            <a:ext cx="4572000" cy="4572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59" y="134035"/>
            <a:ext cx="8673482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Non-Metric Multidimensional Scaling Analysis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Of Phytoplankton Abundances (Genera)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941905" y="1649976"/>
            <a:ext cx="4060052" cy="3385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 Vegan Package: </a:t>
            </a:r>
            <a:r>
              <a:rPr lang="en-US" alt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metaMDS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Procedure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Wisconsin Square Root Transformation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Data Centered, Scaled, and Rotated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10,000 runs with random starts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4 Dimensions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Failed to converge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Stress = 0.178</a:t>
            </a:r>
          </a:p>
        </p:txBody>
      </p:sp>
    </p:spTree>
    <p:extLst>
      <p:ext uri="{BB962C8B-B14F-4D97-AF65-F5344CB8AC3E}">
        <p14:creationId xmlns:p14="http://schemas.microsoft.com/office/powerpoint/2010/main" val="107261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853"/>
            <a:ext cx="4572000" cy="457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667" y="823403"/>
            <a:ext cx="4572000" cy="3508899"/>
            <a:chOff x="350667" y="823403"/>
            <a:chExt cx="4572000" cy="35088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53"/>
            <a:stretch/>
          </p:blipFill>
          <p:spPr>
            <a:xfrm>
              <a:off x="350667" y="823403"/>
              <a:ext cx="4572000" cy="35088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86169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2435" y="1057922"/>
              <a:ext cx="30168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1436" y="1615735"/>
              <a:ext cx="301686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19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2080" y="4684057"/>
            <a:ext cx="5155257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metaMDS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comm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phyto07[, -1], k = 4,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trymax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10000)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global Multidimensional Scaling using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monoMDS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wisconsin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sqrt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(phyto07[, -1]))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Distance: bray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Dimensions: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Stress: 0.178225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Stress type 1, weak ties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 convergent solutions - best solution after 10000 tries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Scaling: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centring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PC rotation,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halfchange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scaling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Species: expanded scores based on ‘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wisconsin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sqrt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(phyto07[, -1]))’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" y="112057"/>
            <a:ext cx="4572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377"/>
          <a:stretch/>
        </p:blipFill>
        <p:spPr>
          <a:xfrm>
            <a:off x="4649708" y="334860"/>
            <a:ext cx="4121111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71"/>
            <a:ext cx="548640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3725"/>
          <a:stretch/>
        </p:blipFill>
        <p:spPr>
          <a:xfrm>
            <a:off x="4924337" y="91971"/>
            <a:ext cx="4088418" cy="360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12" y="4016007"/>
            <a:ext cx="3467715" cy="269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-45" r="12862" b="45"/>
          <a:stretch/>
        </p:blipFill>
        <p:spPr>
          <a:xfrm>
            <a:off x="494951" y="90347"/>
            <a:ext cx="42532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r="7242"/>
          <a:stretch/>
        </p:blipFill>
        <p:spPr>
          <a:xfrm>
            <a:off x="8388" y="205806"/>
            <a:ext cx="4622334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14367"/>
          <a:stretch/>
        </p:blipFill>
        <p:spPr>
          <a:xfrm>
            <a:off x="5058561" y="205806"/>
            <a:ext cx="3967993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07902"/>
              </p:ext>
            </p:extLst>
          </p:nvPr>
        </p:nvGraphicFramePr>
        <p:xfrm>
          <a:off x="147855" y="3806918"/>
          <a:ext cx="4343400" cy="291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4468551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31379552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1209901379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1309571196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1209246206"/>
                    </a:ext>
                  </a:extLst>
                </a:gridCol>
              </a:tblGrid>
              <a:tr h="212043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8065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086556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1680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3536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43911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Aphanocapsa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158052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49915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Coelosphaerium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36273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28356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Leptolyngbya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8121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23365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Limnothrix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13383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51263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09056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65054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Microcystis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204147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920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22749"/>
              </p:ext>
            </p:extLst>
          </p:nvPr>
        </p:nvGraphicFramePr>
        <p:xfrm>
          <a:off x="4607339" y="3806918"/>
          <a:ext cx="4343400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71623652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283176369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093358353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504576160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23039369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667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893573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30832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89049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Pseudanabaena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6861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Snowella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5357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6589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Synechococcus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0464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Synechocystis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8951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7737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7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trust constructed reality</a:t>
            </a:r>
          </a:p>
          <a:p>
            <a:r>
              <a:rPr lang="en-US" dirty="0"/>
              <a:t>Script all analyses</a:t>
            </a:r>
          </a:p>
          <a:p>
            <a:r>
              <a:rPr lang="en-US" dirty="0"/>
              <a:t>Don’t believe everything R tells you</a:t>
            </a:r>
          </a:p>
          <a:p>
            <a:r>
              <a:rPr lang="en-US" dirty="0"/>
              <a:t>Taxonomy matters</a:t>
            </a:r>
          </a:p>
          <a:p>
            <a:r>
              <a:rPr lang="en-US" dirty="0"/>
              <a:t>Reproducible Research-</a:t>
            </a:r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11591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r="14149"/>
          <a:stretch/>
        </p:blipFill>
        <p:spPr>
          <a:xfrm>
            <a:off x="4907559" y="342540"/>
            <a:ext cx="3993160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r="7575"/>
          <a:stretch/>
        </p:blipFill>
        <p:spPr>
          <a:xfrm>
            <a:off x="142613" y="342540"/>
            <a:ext cx="463911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21102"/>
              </p:ext>
            </p:extLst>
          </p:nvPr>
        </p:nvGraphicFramePr>
        <p:xfrm>
          <a:off x="2092652" y="3850770"/>
          <a:ext cx="43434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759824787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1180547940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499223616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3081968158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363957598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cells/ml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656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417125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02189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99160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27771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917912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Oscillatoria + Phormidium + Planktothrix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14601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06143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Planktolyngbya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5530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75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7413"/>
          <a:stretch/>
        </p:blipFill>
        <p:spPr>
          <a:xfrm>
            <a:off x="142613" y="997590"/>
            <a:ext cx="4630723" cy="360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r="14294"/>
          <a:stretch/>
        </p:blipFill>
        <p:spPr>
          <a:xfrm>
            <a:off x="4944174" y="997590"/>
            <a:ext cx="4051882" cy="36011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38594"/>
              </p:ext>
            </p:extLst>
          </p:nvPr>
        </p:nvGraphicFramePr>
        <p:xfrm>
          <a:off x="2459023" y="4724400"/>
          <a:ext cx="434340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591">
                  <a:extLst>
                    <a:ext uri="{9D8B030D-6E8A-4147-A177-3AD203B41FA5}">
                      <a16:colId xmlns:a16="http://schemas.microsoft.com/office/drawing/2014/main" val="4057530875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451158747"/>
                    </a:ext>
                  </a:extLst>
                </a:gridCol>
                <a:gridCol w="705366">
                  <a:extLst>
                    <a:ext uri="{9D8B030D-6E8A-4147-A177-3AD203B41FA5}">
                      <a16:colId xmlns:a16="http://schemas.microsoft.com/office/drawing/2014/main" val="3551807292"/>
                    </a:ext>
                  </a:extLst>
                </a:gridCol>
                <a:gridCol w="610046">
                  <a:extLst>
                    <a:ext uri="{9D8B030D-6E8A-4147-A177-3AD203B41FA5}">
                      <a16:colId xmlns:a16="http://schemas.microsoft.com/office/drawing/2014/main" val="2241869295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56173056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cells/ml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106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genus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216874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Anabaena + Dolichospermum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13539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92121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Aphanizomenon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8527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34278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Cylindrospermopsis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4479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Lyngbya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46754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Raphidiopsis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88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863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5479" y="2256639"/>
            <a:ext cx="249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</a:t>
            </a:r>
            <a:r>
              <a:rPr lang="en-US" dirty="0" err="1"/>
              <a:t>phyto</a:t>
            </a:r>
            <a:r>
              <a:rPr lang="en-US" dirty="0"/>
              <a:t> taxonomy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94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</p:spTree>
    <p:extLst>
      <p:ext uri="{BB962C8B-B14F-4D97-AF65-F5344CB8AC3E}">
        <p14:creationId xmlns:p14="http://schemas.microsoft.com/office/powerpoint/2010/main" val="208633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9255" y="2239862"/>
            <a:ext cx="46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are there patterns of community 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distinct community types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spatial pattern to community types</a:t>
            </a:r>
          </a:p>
        </p:txBody>
      </p:sp>
    </p:spTree>
    <p:extLst>
      <p:ext uri="{BB962C8B-B14F-4D97-AF65-F5344CB8AC3E}">
        <p14:creationId xmlns:p14="http://schemas.microsoft.com/office/powerpoint/2010/main" val="262720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</p:spTree>
    <p:extLst>
      <p:ext uri="{BB962C8B-B14F-4D97-AF65-F5344CB8AC3E}">
        <p14:creationId xmlns:p14="http://schemas.microsoft.com/office/powerpoint/2010/main" val="217607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" y="1279321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932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" y="10485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94" y="1048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0" y="4582485"/>
            <a:ext cx="8830822" cy="1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4510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" y="4567490"/>
            <a:ext cx="8981940" cy="17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34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" y="4483210"/>
            <a:ext cx="8949967" cy="14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1911"/>
            <a:ext cx="7772400" cy="2387600"/>
          </a:xfrm>
        </p:spPr>
        <p:txBody>
          <a:bodyPr>
            <a:noAutofit/>
          </a:bodyPr>
          <a:lstStyle/>
          <a:p>
            <a:r>
              <a:rPr lang="en-US" sz="3000" dirty="0"/>
              <a:t>Phytoplankton community composition and cyanotoxin detection among lakes included in the 2007 National Lake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Betty J. Kreakie</a:t>
            </a:r>
            <a:r>
              <a:rPr lang="en-US" sz="2100" baseline="30000" dirty="0"/>
              <a:t>1</a:t>
            </a:r>
            <a:r>
              <a:rPr lang="en-US" sz="2100" dirty="0"/>
              <a:t> , W. Bryan Milstead</a:t>
            </a:r>
            <a:r>
              <a:rPr lang="en-US" sz="2100" baseline="30000" dirty="0"/>
              <a:t>1</a:t>
            </a:r>
            <a:r>
              <a:rPr lang="en-US" sz="2100" dirty="0"/>
              <a:t>, Jeffrey W. Hollister</a:t>
            </a:r>
            <a:r>
              <a:rPr lang="en-US" sz="2100" baseline="30000" dirty="0"/>
              <a:t>1</a:t>
            </a:r>
            <a:r>
              <a:rPr lang="en-US" sz="2100" dirty="0"/>
              <a:t>, Elizabeth D. Hilborn</a:t>
            </a:r>
            <a:r>
              <a:rPr lang="en-US" sz="2100" baseline="30000" dirty="0"/>
              <a:t>1</a:t>
            </a:r>
            <a:r>
              <a:rPr lang="en-US" sz="2100" dirty="0"/>
              <a:t>, &amp; Keith A. Loftin</a:t>
            </a:r>
            <a:r>
              <a:rPr lang="en-US" sz="2100" baseline="30000" dirty="0"/>
              <a:t>2</a:t>
            </a:r>
          </a:p>
          <a:p>
            <a:r>
              <a:rPr lang="en-US" sz="1350" dirty="0"/>
              <a:t>Ecological Society of America</a:t>
            </a:r>
          </a:p>
          <a:p>
            <a:r>
              <a:rPr lang="en-US" sz="1350" dirty="0"/>
              <a:t>August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2" y="5625933"/>
            <a:ext cx="3429000" cy="1221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57" y="5358469"/>
            <a:ext cx="1032085" cy="98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437831"/>
            <a:ext cx="283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2</a:t>
            </a:r>
            <a:r>
              <a:rPr lang="en-US" sz="1350" dirty="0"/>
              <a:t>U.S. Geological Service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4243">
            <a:off x="7676460" y="545918"/>
            <a:ext cx="1223786" cy="95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" y="479483"/>
            <a:ext cx="1607198" cy="1285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818" y="6437831"/>
            <a:ext cx="3099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aseline="30000" dirty="0"/>
              <a:t>1</a:t>
            </a:r>
            <a:r>
              <a:rPr lang="en-US" sz="1350" dirty="0"/>
              <a:t>U.S. Environmental Protection Agency</a:t>
            </a:r>
          </a:p>
        </p:txBody>
      </p:sp>
    </p:spTree>
    <p:extLst>
      <p:ext uri="{BB962C8B-B14F-4D97-AF65-F5344CB8AC3E}">
        <p14:creationId xmlns:p14="http://schemas.microsoft.com/office/powerpoint/2010/main" val="1720983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relationship btw community type and </a:t>
            </a:r>
            <a:r>
              <a:rPr lang="en-US" dirty="0" err="1"/>
              <a:t>cyano</a:t>
            </a:r>
            <a:r>
              <a:rPr lang="en-US" dirty="0"/>
              <a:t> </a:t>
            </a:r>
            <a:r>
              <a:rPr lang="en-US" dirty="0" err="1"/>
              <a:t>abund</a:t>
            </a:r>
            <a:r>
              <a:rPr lang="en-US" dirty="0"/>
              <a:t>/toxin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identification of each toxin with one community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relationship between the abundance of potential toxin producing genera and toxin detections 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852798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569" y="914400"/>
            <a:ext cx="7897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Question: What are the environmental or biotic determinants of community type?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39255" y="3549942"/>
            <a:ext cx="5753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Lake community types are strongly associated with eutrophication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lake community type has distinct indicator species; at this point we cannot interpret the results because we have not idea what we are doing as phycologists</a:t>
            </a:r>
          </a:p>
        </p:txBody>
      </p:sp>
    </p:spTree>
    <p:extLst>
      <p:ext uri="{BB962C8B-B14F-4D97-AF65-F5344CB8AC3E}">
        <p14:creationId xmlns:p14="http://schemas.microsoft.com/office/powerpoint/2010/main" val="21408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5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4200227"/>
            <a:ext cx="8368822" cy="25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three previous conclusion slides</a:t>
            </a:r>
          </a:p>
        </p:txBody>
      </p:sp>
    </p:spTree>
    <p:extLst>
      <p:ext uri="{BB962C8B-B14F-4D97-AF65-F5344CB8AC3E}">
        <p14:creationId xmlns:p14="http://schemas.microsoft.com/office/powerpoint/2010/main" val="202423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characteristics of indicator species</a:t>
            </a:r>
          </a:p>
          <a:p>
            <a:r>
              <a:rPr lang="en-US" dirty="0"/>
              <a:t>Develop predictions and test with the 2012 NLA data</a:t>
            </a:r>
          </a:p>
        </p:txBody>
      </p:sp>
    </p:spTree>
    <p:extLst>
      <p:ext uri="{BB962C8B-B14F-4D97-AF65-F5344CB8AC3E}">
        <p14:creationId xmlns:p14="http://schemas.microsoft.com/office/powerpoint/2010/main" val="388811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7755" y="0"/>
            <a:ext cx="3250362" cy="990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54443" y="4324933"/>
            <a:ext cx="4989229" cy="30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Bryan Milstead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U.S. Environmental Protection Agency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Narragansett RI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latin typeface="Consolas" pitchFamily="49" charset="0"/>
                <a:hlinkClick r:id="rId4"/>
              </a:rPr>
              <a:t>milstead.bryan@epa.gov</a:t>
            </a:r>
            <a:endParaRPr lang="en-US" sz="20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401-782-3015</a:t>
            </a:r>
          </a:p>
        </p:txBody>
      </p:sp>
    </p:spTree>
    <p:extLst>
      <p:ext uri="{BB962C8B-B14F-4D97-AF65-F5344CB8AC3E}">
        <p14:creationId xmlns:p14="http://schemas.microsoft.com/office/powerpoint/2010/main" val="306415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6" t="29044" r="23270" b="2160"/>
          <a:stretch/>
        </p:blipFill>
        <p:spPr>
          <a:xfrm>
            <a:off x="94760" y="1034397"/>
            <a:ext cx="9049239" cy="5746442"/>
          </a:xfrm>
          <a:prstGeom prst="rect">
            <a:avLst/>
          </a:prstGeom>
        </p:spPr>
      </p:pic>
      <p:pic>
        <p:nvPicPr>
          <p:cNvPr id="1026" name="Picture 2" descr="Image result for nytim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2" y="234297"/>
            <a:ext cx="3971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320" t="13545" r="17166" b="15657"/>
          <a:stretch/>
        </p:blipFill>
        <p:spPr>
          <a:xfrm>
            <a:off x="0" y="0"/>
            <a:ext cx="6082020" cy="350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496" t="14771" r="41098" b="4270"/>
          <a:stretch/>
        </p:blipFill>
        <p:spPr>
          <a:xfrm>
            <a:off x="4588778" y="1808849"/>
            <a:ext cx="4555222" cy="471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6676" y="6537424"/>
            <a:ext cx="3783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http://science.sciencemag.org/content/357/6349/405.full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24" t="47783" r="40915" b="8126"/>
          <a:stretch/>
        </p:blipFill>
        <p:spPr>
          <a:xfrm>
            <a:off x="0" y="3640821"/>
            <a:ext cx="4645308" cy="2600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813" y="65374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http://science.sciencemag.org/content/357/6349/350.full</a:t>
            </a:r>
          </a:p>
        </p:txBody>
      </p:sp>
    </p:spTree>
    <p:extLst>
      <p:ext uri="{BB962C8B-B14F-4D97-AF65-F5344CB8AC3E}">
        <p14:creationId xmlns:p14="http://schemas.microsoft.com/office/powerpoint/2010/main" val="170916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atellite image of lake with green algal bloom near sh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8"/>
            <a:ext cx="8602579" cy="6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 bwMode="auto">
          <a:xfrm>
            <a:off x="2319954" y="4724428"/>
            <a:ext cx="4989229" cy="4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</a:rPr>
              <a:t>Blooms vs. Toxins?</a:t>
            </a:r>
          </a:p>
        </p:txBody>
      </p:sp>
    </p:spTree>
    <p:extLst>
      <p:ext uri="{BB962C8B-B14F-4D97-AF65-F5344CB8AC3E}">
        <p14:creationId xmlns:p14="http://schemas.microsoft.com/office/powerpoint/2010/main" val="222362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6667" r="6615" b="6250"/>
          <a:stretch>
            <a:fillRect/>
          </a:stretch>
        </p:blipFill>
        <p:spPr bwMode="auto">
          <a:xfrm>
            <a:off x="228600" y="533400"/>
            <a:ext cx="86106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6519863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</a:rPr>
              <a:t>Graham et al 2009 http://ks.water.usgs.gov/studies/qw/cyanobacteria/LLsummer-graham2.pdf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87313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</a:rPr>
              <a:t>At least 36 States and 50 Countries have reported cyanotoxin poisonings</a:t>
            </a:r>
          </a:p>
        </p:txBody>
      </p:sp>
    </p:spTree>
    <p:extLst>
      <p:ext uri="{BB962C8B-B14F-4D97-AF65-F5344CB8AC3E}">
        <p14:creationId xmlns:p14="http://schemas.microsoft.com/office/powerpoint/2010/main" val="396956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8" y="578609"/>
            <a:ext cx="8261469" cy="594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022" y="111954"/>
            <a:ext cx="546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Cyanotoxins</a:t>
            </a:r>
            <a:r>
              <a:rPr lang="en-US" sz="2800" dirty="0"/>
              <a:t> and Potential Producers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26" y="6519446"/>
            <a:ext cx="8711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600" dirty="0">
                <a:latin typeface="Segoe UI" panose="020B0502040204020203" pitchFamily="34" charset="0"/>
              </a:rPr>
              <a:t>From: </a:t>
            </a:r>
            <a:r>
              <a:rPr lang="en-US" sz="1600" dirty="0" err="1">
                <a:latin typeface="Segoe UI" panose="020B0502040204020203" pitchFamily="34" charset="0"/>
              </a:rPr>
              <a:t>Loftin</a:t>
            </a:r>
            <a:r>
              <a:rPr lang="en-US" sz="1600" dirty="0">
                <a:latin typeface="Segoe UI" panose="020B0502040204020203" pitchFamily="34" charset="0"/>
              </a:rPr>
              <a:t>, et al. (2016). </a:t>
            </a:r>
            <a:r>
              <a:rPr lang="en-US" sz="1600" u="sng" dirty="0">
                <a:latin typeface="Segoe UI" panose="020B0502040204020203" pitchFamily="34" charset="0"/>
              </a:rPr>
              <a:t>Harmful Algae </a:t>
            </a:r>
            <a:r>
              <a:rPr lang="en-US" sz="1600" b="1" u="sng" dirty="0">
                <a:latin typeface="Segoe UI" panose="020B0502040204020203" pitchFamily="34" charset="0"/>
              </a:rPr>
              <a:t>56: 77-90. </a:t>
            </a:r>
            <a:r>
              <a:rPr lang="en-US" sz="1600" dirty="0"/>
              <a:t>http://dx.doi.org/10.1016/j.hal.2016.04.001</a:t>
            </a:r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382000" cy="1143000"/>
          </a:xfrm>
        </p:spPr>
        <p:txBody>
          <a:bodyPr/>
          <a:lstStyle/>
          <a:p>
            <a:r>
              <a:rPr altLang="en-US" sz="2800">
                <a:solidFill>
                  <a:schemeClr val="tx1"/>
                </a:solidFill>
              </a:rPr>
              <a:t>EPA Health Advisory Concentrations for</a:t>
            </a:r>
            <a:br>
              <a:rPr altLang="en-US" sz="2800">
                <a:solidFill>
                  <a:schemeClr val="tx1"/>
                </a:solidFill>
              </a:rPr>
            </a:br>
            <a:r>
              <a:rPr altLang="en-US" sz="2800">
                <a:solidFill>
                  <a:schemeClr val="tx1"/>
                </a:solidFill>
              </a:rPr>
              <a:t>Microcystins and Cylindrospermopsin</a:t>
            </a:r>
            <a:br>
              <a:rPr altLang="en-US" sz="2400">
                <a:solidFill>
                  <a:schemeClr val="tx1"/>
                </a:solidFill>
              </a:rPr>
            </a:br>
            <a:endParaRPr alt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41500"/>
            <a:ext cx="8915400" cy="5019675"/>
          </a:xfrm>
        </p:spPr>
        <p:txBody>
          <a:bodyPr/>
          <a:lstStyle/>
          <a:p>
            <a:pPr marL="0" lvl="1" indent="0">
              <a:buSzPct val="90000"/>
              <a:buFontTx/>
              <a:buNone/>
              <a:defRPr/>
            </a:pPr>
            <a:r>
              <a:rPr lang="en-US" altLang="en-US" sz="2800" b="1" dirty="0"/>
              <a:t>Drinking water health advisory: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altLang="en-US" sz="2000" b="1" dirty="0"/>
              <a:t>Microcystin:                 1.6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0.3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168275" lvl="1" indent="-168275">
              <a:buSzPct val="90000"/>
              <a:buFont typeface="Times" pitchFamily="1" charset="0"/>
              <a:buChar char="•"/>
              <a:defRPr/>
            </a:pPr>
            <a:r>
              <a:rPr lang="en-US" sz="2000" b="1" dirty="0"/>
              <a:t>Cylindrospermopsin:  3</a:t>
            </a:r>
            <a:r>
              <a:rPr lang="en-US" altLang="en-US" sz="2000" b="1" dirty="0"/>
              <a:t>    </a:t>
            </a:r>
            <a:r>
              <a:rPr lang="en-US" sz="2000" b="1" dirty="0"/>
              <a:t>µ</a:t>
            </a:r>
            <a:r>
              <a:rPr lang="en-US" altLang="en-US" sz="2000" b="1" dirty="0"/>
              <a:t>g/L adults;       0.7 </a:t>
            </a:r>
            <a:r>
              <a:rPr lang="en-US" sz="2000" b="1" dirty="0"/>
              <a:t>µ</a:t>
            </a:r>
            <a:r>
              <a:rPr lang="en-US" altLang="en-US" sz="2000" b="1" dirty="0"/>
              <a:t>g/L preschool children</a:t>
            </a:r>
          </a:p>
          <a:p>
            <a:pPr marL="0" lvl="1" indent="0">
              <a:buSzPct val="90000"/>
              <a:buFontTx/>
              <a:buNone/>
              <a:defRPr/>
            </a:pPr>
            <a:r>
              <a:rPr lang="en-US" sz="2000" b="1" dirty="0"/>
              <a:t>				</a:t>
            </a:r>
            <a:r>
              <a:rPr lang="en-US" i="1" dirty="0"/>
              <a:t>EPA, Office of Water, 820F15003, June 2015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endParaRPr lang="en-US" sz="1200" b="1" dirty="0"/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2800" b="1" dirty="0"/>
              <a:t>Recreational Ambient Water Swimming Advisories:</a:t>
            </a:r>
          </a:p>
          <a:p>
            <a:pPr>
              <a:defRPr/>
            </a:pPr>
            <a:r>
              <a:rPr lang="en-US" sz="2400" b="1" dirty="0"/>
              <a:t>Microcystins: 4 µg/L</a:t>
            </a:r>
          </a:p>
          <a:p>
            <a:pPr>
              <a:defRPr/>
            </a:pPr>
            <a:r>
              <a:rPr lang="en-US" sz="2400" b="1" dirty="0"/>
              <a:t>Cylindrospermopsin: 8 µg/L 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“If used as a swimming advisory to protect swimmers at a beach, these values are not to be exceeded on any single day”</a:t>
            </a:r>
          </a:p>
          <a:p>
            <a:pPr marL="0" indent="0">
              <a:buFont typeface="Times" panose="02020603050405020304" pitchFamily="18" charset="0"/>
              <a:buNone/>
              <a:defRPr/>
            </a:pPr>
            <a:r>
              <a:rPr lang="en-US" sz="1600" dirty="0"/>
              <a:t>					</a:t>
            </a:r>
            <a:r>
              <a:rPr lang="en-US" i="1" dirty="0"/>
              <a:t>EPA, 822-P-16-002, December, 2016</a:t>
            </a:r>
          </a:p>
          <a:p>
            <a:pPr marL="0" lvl="1" indent="0">
              <a:buSzPct val="90000"/>
              <a:buFontTx/>
              <a:buNone/>
              <a:defRPr/>
            </a:pPr>
            <a:endParaRPr lang="en-US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4372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2790</TotalTime>
  <Words>795</Words>
  <Application>Microsoft Office PowerPoint</Application>
  <PresentationFormat>On-screen Show (4:3)</PresentationFormat>
  <Paragraphs>261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MS PGothic</vt:lpstr>
      <vt:lpstr>Arial</vt:lpstr>
      <vt:lpstr>Calibri</vt:lpstr>
      <vt:lpstr>Calibri Light</vt:lpstr>
      <vt:lpstr>Consolas</vt:lpstr>
      <vt:lpstr>Lucida Console</vt:lpstr>
      <vt:lpstr>Segoe UI</vt:lpstr>
      <vt:lpstr>Times</vt:lpstr>
      <vt:lpstr>Times New Roman</vt:lpstr>
      <vt:lpstr>Office Theme</vt:lpstr>
      <vt:lpstr>Blank Presentation</vt:lpstr>
      <vt:lpstr>To do</vt:lpstr>
      <vt:lpstr>Cautionary note</vt:lpstr>
      <vt:lpstr>Phytoplankton community composition and cyanotoxin detection among lakes included in the 2007 National Lake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EPA Health Advisory Concentrations for Microcystins and Cylindrospermopsin </vt:lpstr>
      <vt:lpstr>Questions:</vt:lpstr>
      <vt:lpstr>Data Sources</vt:lpstr>
      <vt:lpstr>PowerPoint Presentation</vt:lpstr>
      <vt:lpstr>Methods -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community composition and cyanotoxin detection among lakes included in the 2007 National Lake Assessment</dc:title>
  <dc:creator>Milstead, Bryan</dc:creator>
  <cp:lastModifiedBy>Bryan Milstead</cp:lastModifiedBy>
  <cp:revision>87</cp:revision>
  <cp:lastPrinted>2017-07-27T19:14:31Z</cp:lastPrinted>
  <dcterms:created xsi:type="dcterms:W3CDTF">2017-07-10T15:55:00Z</dcterms:created>
  <dcterms:modified xsi:type="dcterms:W3CDTF">2017-07-31T19:42:46Z</dcterms:modified>
</cp:coreProperties>
</file>